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Crimson Pro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7.xml"/><Relationship Id="rId22" Type="http://schemas.openxmlformats.org/officeDocument/2006/relationships/font" Target="fonts/OpenSans-italic.fntdata"/><Relationship Id="rId10" Type="http://schemas.openxmlformats.org/officeDocument/2006/relationships/slide" Target="slides/slide6.xml"/><Relationship Id="rId21" Type="http://schemas.openxmlformats.org/officeDocument/2006/relationships/font" Target="fonts/Open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rimsonPro-bold.fntdata"/><Relationship Id="rId16" Type="http://schemas.openxmlformats.org/officeDocument/2006/relationships/font" Target="fonts/CrimsonPro-regular.fntdata"/><Relationship Id="rId5" Type="http://schemas.openxmlformats.org/officeDocument/2006/relationships/slide" Target="slides/slide1.xml"/><Relationship Id="rId19" Type="http://schemas.openxmlformats.org/officeDocument/2006/relationships/font" Target="fonts/CrimsonPro-boldItalic.fntdata"/><Relationship Id="rId6" Type="http://schemas.openxmlformats.org/officeDocument/2006/relationships/slide" Target="slides/slide2.xml"/><Relationship Id="rId18" Type="http://schemas.openxmlformats.org/officeDocument/2006/relationships/font" Target="fonts/CrimsonPr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4411718aa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64411718aa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64411718aa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의성군청 제안: 3개월 예산계획서 개요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안녕하십니까, 의성군청 관계자 여러분. 저희가 제안드리는 3개월 간의 예산계획서를 소개해 드리겠습니다. 본 계획은 효율적인 예산 활용과 투명한 관리를 통해 의성군의 발전에 기여하고자 합니다.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793790" y="167520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향후 예산 계획 방향</a:t>
            </a:r>
            <a:endParaRPr b="0" i="0" sz="4450" u="none" cap="none" strike="noStrike"/>
          </a:p>
        </p:txBody>
      </p:sp>
      <p:sp>
        <p:nvSpPr>
          <p:cNvPr id="217" name="Google Shape;217;p22"/>
          <p:cNvSpPr/>
          <p:nvPr/>
        </p:nvSpPr>
        <p:spPr>
          <a:xfrm>
            <a:off x="793790" y="3518059"/>
            <a:ext cx="4196358" cy="226814"/>
          </a:xfrm>
          <a:prstGeom prst="roundRect">
            <a:avLst>
              <a:gd fmla="val 42003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/>
          <p:nvPr/>
        </p:nvSpPr>
        <p:spPr>
          <a:xfrm>
            <a:off x="1020604" y="397168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1단계 성과 분석</a:t>
            </a:r>
            <a:endParaRPr b="0" i="0" sz="2200" u="none" cap="none" strike="noStrike"/>
          </a:p>
        </p:txBody>
      </p:sp>
      <p:sp>
        <p:nvSpPr>
          <p:cNvPr id="219" name="Google Shape;219;p22"/>
          <p:cNvSpPr/>
          <p:nvPr/>
        </p:nvSpPr>
        <p:spPr>
          <a:xfrm>
            <a:off x="1020604" y="4462105"/>
            <a:ext cx="374273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3개월 운영 후 성과 지표 측정 및 분석</a:t>
            </a:r>
            <a:endParaRPr b="0" i="0" sz="1750" u="none" cap="none" strike="noStrike"/>
          </a:p>
        </p:txBody>
      </p:sp>
      <p:sp>
        <p:nvSpPr>
          <p:cNvPr id="220" name="Google Shape;220;p22"/>
          <p:cNvSpPr/>
          <p:nvPr/>
        </p:nvSpPr>
        <p:spPr>
          <a:xfrm>
            <a:off x="1020604" y="4961096"/>
            <a:ext cx="374273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예산 사용 효율성 평가 및 개선점 도출</a:t>
            </a:r>
            <a:endParaRPr b="0" i="0" sz="1750" u="none" cap="none" strike="noStrike"/>
          </a:p>
        </p:txBody>
      </p:sp>
      <p:sp>
        <p:nvSpPr>
          <p:cNvPr id="221" name="Google Shape;221;p22"/>
          <p:cNvSpPr/>
          <p:nvPr/>
        </p:nvSpPr>
        <p:spPr>
          <a:xfrm>
            <a:off x="5216962" y="3177778"/>
            <a:ext cx="4196358" cy="226814"/>
          </a:xfrm>
          <a:prstGeom prst="roundRect">
            <a:avLst>
              <a:gd fmla="val 42003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5443776" y="363140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단계별 예산 조정</a:t>
            </a:r>
            <a:endParaRPr b="0" i="0" sz="2200" u="none" cap="none" strike="noStrike"/>
          </a:p>
        </p:txBody>
      </p:sp>
      <p:sp>
        <p:nvSpPr>
          <p:cNvPr id="223" name="Google Shape;223;p22"/>
          <p:cNvSpPr/>
          <p:nvPr/>
        </p:nvSpPr>
        <p:spPr>
          <a:xfrm>
            <a:off x="5443776" y="4121825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필요시 인력 및 솔루션 확장에 따른 예산 조정</a:t>
            </a:r>
            <a:endParaRPr b="0" i="0" sz="1750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5443776" y="4983718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사용 패턴에 따른 클라우드 서비스 최적화</a:t>
            </a:r>
            <a:endParaRPr b="0" i="0" sz="1750" u="none" cap="none" strike="noStrike"/>
          </a:p>
        </p:txBody>
      </p:sp>
      <p:sp>
        <p:nvSpPr>
          <p:cNvPr id="225" name="Google Shape;225;p22"/>
          <p:cNvSpPr/>
          <p:nvPr/>
        </p:nvSpPr>
        <p:spPr>
          <a:xfrm>
            <a:off x="9640133" y="2837617"/>
            <a:ext cx="4196358" cy="226814"/>
          </a:xfrm>
          <a:prstGeom prst="roundRect">
            <a:avLst>
              <a:gd fmla="val 42003" name="adj"/>
            </a:avLst>
          </a:prstGeom>
          <a:solidFill>
            <a:srgbClr val="EBE2E0"/>
          </a:solidFill>
          <a:ln cap="flat" cmpd="sng" w="952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9866948" y="32912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지속적 비용 절감</a:t>
            </a:r>
            <a:endParaRPr b="0" i="0" sz="2200" u="none" cap="none" strike="noStrike"/>
          </a:p>
        </p:txBody>
      </p:sp>
      <p:sp>
        <p:nvSpPr>
          <p:cNvPr id="227" name="Google Shape;227;p22"/>
          <p:cNvSpPr/>
          <p:nvPr/>
        </p:nvSpPr>
        <p:spPr>
          <a:xfrm>
            <a:off x="9866948" y="3781663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운영 데이터 기반 비용 절감 방안 지속 발굴</a:t>
            </a:r>
            <a:endParaRPr b="0" i="0" sz="1750" u="none" cap="none" strike="noStrike"/>
          </a:p>
        </p:txBody>
      </p:sp>
      <p:sp>
        <p:nvSpPr>
          <p:cNvPr id="228" name="Google Shape;228;p22"/>
          <p:cNvSpPr/>
          <p:nvPr/>
        </p:nvSpPr>
        <p:spPr>
          <a:xfrm>
            <a:off x="9866948" y="4643557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투명한 예산 집행 보고 및 관리 체계 구축</a:t>
            </a:r>
            <a:endParaRPr b="0" i="0" sz="1750" u="none" cap="none" strike="noStrike"/>
          </a:p>
        </p:txBody>
      </p:sp>
      <p:sp>
        <p:nvSpPr>
          <p:cNvPr id="229" name="Google Shape;229;p22"/>
          <p:cNvSpPr/>
          <p:nvPr/>
        </p:nvSpPr>
        <p:spPr>
          <a:xfrm>
            <a:off x="793790" y="6191488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1단계 성과를 바탕으로 2단계 사업 확장 시 추가 예산 요청 및 조정이 필요할 수 있습니다.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/>
          <p:nvPr/>
        </p:nvSpPr>
        <p:spPr>
          <a:xfrm>
            <a:off x="793790" y="168378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결론 및 요청 사항</a:t>
            </a:r>
            <a:endParaRPr b="0" i="0" sz="4450" u="none" cap="none" strike="noStrike"/>
          </a:p>
        </p:txBody>
      </p:sp>
      <p:sp>
        <p:nvSpPr>
          <p:cNvPr id="236" name="Google Shape;236;p23"/>
          <p:cNvSpPr/>
          <p:nvPr/>
        </p:nvSpPr>
        <p:spPr>
          <a:xfrm>
            <a:off x="1133951" y="3186351"/>
            <a:ext cx="12340114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835E54"/>
              </a:buClr>
              <a:buSzPts val="3550"/>
              <a:buFont typeface="Crimson Pro"/>
              <a:buNone/>
            </a:pPr>
            <a:r>
              <a:rPr b="1" i="0" lang="en-US" sz="3550" u="none" cap="none" strike="noStrike">
                <a:solidFill>
                  <a:srgbClr val="835E54"/>
                </a:solidFill>
                <a:latin typeface="Crimson Pro"/>
                <a:ea typeface="Crimson Pro"/>
                <a:cs typeface="Crimson Pro"/>
                <a:sym typeface="Crimson Pro"/>
              </a:rPr>
              <a:t>의성군의 발전을 위한 투자,</a:t>
            </a:r>
            <a:r>
              <a:rPr b="1" i="0" lang="en-US" sz="35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 총 1,473만원 예산 승인을 요청드립니다.</a:t>
            </a:r>
            <a:endParaRPr b="0" i="0" sz="3550" u="none" cap="none" strike="noStrike"/>
          </a:p>
        </p:txBody>
      </p:sp>
      <p:sp>
        <p:nvSpPr>
          <p:cNvPr id="237" name="Google Shape;237;p23"/>
          <p:cNvSpPr/>
          <p:nvPr/>
        </p:nvSpPr>
        <p:spPr>
          <a:xfrm>
            <a:off x="793790" y="2846189"/>
            <a:ext cx="30480" cy="1247299"/>
          </a:xfrm>
          <a:prstGeom prst="rect">
            <a:avLst/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793790" y="4469130"/>
            <a:ext cx="113348" cy="113348"/>
          </a:xfrm>
          <a:prstGeom prst="roundRect">
            <a:avLst>
              <a:gd fmla="val 403360" name="adj"/>
            </a:avLst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3"/>
          <p:cNvSpPr/>
          <p:nvPr/>
        </p:nvSpPr>
        <p:spPr>
          <a:xfrm>
            <a:off x="1133951" y="43486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효율적 예산 집행</a:t>
            </a:r>
            <a:endParaRPr b="0" i="0" sz="2200" u="none" cap="none" strike="noStrike"/>
          </a:p>
        </p:txBody>
      </p:sp>
      <p:sp>
        <p:nvSpPr>
          <p:cNvPr id="240" name="Google Shape;240;p23"/>
          <p:cNvSpPr/>
          <p:nvPr/>
        </p:nvSpPr>
        <p:spPr>
          <a:xfrm>
            <a:off x="1133951" y="4839057"/>
            <a:ext cx="38184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모든 예산은 목적에 맞게 효율적으로 집행하며, 주기적인 보고를 통해 투명하게 관리하겠습니다.</a:t>
            </a:r>
            <a:endParaRPr b="0" i="0" sz="1750" u="none" cap="none" strike="noStrike"/>
          </a:p>
        </p:txBody>
      </p:sp>
      <p:sp>
        <p:nvSpPr>
          <p:cNvPr id="241" name="Google Shape;241;p23"/>
          <p:cNvSpPr/>
          <p:nvPr/>
        </p:nvSpPr>
        <p:spPr>
          <a:xfrm>
            <a:off x="5235893" y="4469130"/>
            <a:ext cx="113348" cy="113348"/>
          </a:xfrm>
          <a:prstGeom prst="roundRect">
            <a:avLst>
              <a:gd fmla="val 403360" name="adj"/>
            </a:avLst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5576054" y="43486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적극적 협조 요청</a:t>
            </a:r>
            <a:endParaRPr b="0" i="0" sz="2200" u="none" cap="none" strike="noStrike"/>
          </a:p>
        </p:txBody>
      </p:sp>
      <p:sp>
        <p:nvSpPr>
          <p:cNvPr id="243" name="Google Shape;243;p23"/>
          <p:cNvSpPr/>
          <p:nvPr/>
        </p:nvSpPr>
        <p:spPr>
          <a:xfrm>
            <a:off x="5576054" y="4839057"/>
            <a:ext cx="38184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프로젝트의 성공적 수행을 위해 의성군청의 적극적인 지원과 협조를 부탁드립니다.</a:t>
            </a:r>
            <a:endParaRPr b="0" i="0" sz="1750" u="none" cap="none" strike="noStrike"/>
          </a:p>
        </p:txBody>
      </p:sp>
      <p:sp>
        <p:nvSpPr>
          <p:cNvPr id="244" name="Google Shape;244;p23"/>
          <p:cNvSpPr/>
          <p:nvPr/>
        </p:nvSpPr>
        <p:spPr>
          <a:xfrm>
            <a:off x="9677995" y="4469130"/>
            <a:ext cx="113348" cy="113348"/>
          </a:xfrm>
          <a:prstGeom prst="roundRect">
            <a:avLst>
              <a:gd fmla="val 403360" name="adj"/>
            </a:avLst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10018157" y="43486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성과 창출 약속</a:t>
            </a:r>
            <a:endParaRPr b="0" i="0" sz="2200" u="none" cap="none" strike="noStrike"/>
          </a:p>
        </p:txBody>
      </p:sp>
      <p:sp>
        <p:nvSpPr>
          <p:cNvPr id="246" name="Google Shape;246;p23"/>
          <p:cNvSpPr/>
          <p:nvPr/>
        </p:nvSpPr>
        <p:spPr>
          <a:xfrm>
            <a:off x="10018157" y="4839057"/>
            <a:ext cx="38184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투자 대비 최대의 성과를 창출하여 의성군 발전에 실질적 기여를 하겠습니다.</a:t>
            </a:r>
            <a:endParaRPr b="0" i="0" sz="1750" u="none" cap="none" strike="noStrike"/>
          </a:p>
        </p:txBody>
      </p:sp>
      <p:sp>
        <p:nvSpPr>
          <p:cNvPr id="247" name="Google Shape;247;p23"/>
          <p:cNvSpPr/>
          <p:nvPr/>
        </p:nvSpPr>
        <p:spPr>
          <a:xfrm>
            <a:off x="793790" y="618291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궁금하신 점이나 추가 논의가 필요한 사항이 있으시면 언제든지 문의해 주시기 바랍니다.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793790" y="204382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1단계 총 예산 개요</a:t>
            </a:r>
            <a:endParaRPr b="0" i="0" sz="4450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793790" y="3319582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5850"/>
              <a:buFont typeface="Crimson Pro"/>
              <a:buNone/>
            </a:pPr>
            <a:r>
              <a:rPr b="1" i="0" lang="en-US" sz="58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1,473만원</a:t>
            </a:r>
            <a:endParaRPr b="0" i="0" sz="58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1455420" y="43513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총 3개월 예산</a:t>
            </a:r>
            <a:endParaRPr b="0" i="0" sz="22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93790" y="4841796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효율적인 프로젝트 운영을 위한 총 소요 예산</a:t>
            </a:r>
            <a:endParaRPr b="0" i="0" sz="175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5235893" y="3319582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5850"/>
              <a:buFont typeface="Crimson Pro"/>
              <a:buNone/>
            </a:pPr>
            <a:r>
              <a:rPr b="1" i="0" lang="en-US" sz="58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491만원</a:t>
            </a:r>
            <a:endParaRPr b="0" i="0" sz="585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5897523" y="43513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월별 예상 비용</a:t>
            </a:r>
            <a:endParaRPr b="0" i="0" sz="220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5235893" y="4841796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안정적인 월간 운영을 위한 예상 비용</a:t>
            </a:r>
            <a:endParaRPr b="0" i="0" sz="17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9677995" y="3319582"/>
            <a:ext cx="4158615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5850"/>
              <a:buFont typeface="Crimson Pro"/>
              <a:buNone/>
            </a:pPr>
            <a:r>
              <a:rPr b="1" i="0" lang="en-US" sz="58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3개월</a:t>
            </a:r>
            <a:endParaRPr b="0" i="0" sz="58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10339626" y="43513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프로젝트 기간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9677995" y="4841796"/>
            <a:ext cx="415861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첫 단계 프로젝트 진행 기간</a:t>
            </a:r>
            <a:endParaRPr b="0" i="0" sz="17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93790" y="5459849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본 예산은 </a:t>
            </a: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인건비</a:t>
            </a: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플랫폼/솔루션</a:t>
            </a: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활동비</a:t>
            </a: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세 가지 주요 항목으로 구성되어 있으며, 프로젝트의 안정적 운영과 성과 창출을 위해 최적화되었습니다.</a:t>
            </a:r>
            <a:endParaRPr sz="175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t/>
            </a:r>
            <a:endParaRPr sz="175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 title="획득 포인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025" y="1381750"/>
            <a:ext cx="8606349" cy="53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예산 구성 비율</a:t>
            </a:r>
            <a:endParaRPr b="0" i="0" sz="4450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1743789" y="346126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인건비</a:t>
            </a:r>
            <a:endParaRPr b="0" i="0" sz="2200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793790" y="3951684"/>
            <a:ext cx="3785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835E54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835E54"/>
                </a:solidFill>
                <a:latin typeface="Open Sans"/>
                <a:ea typeface="Open Sans"/>
                <a:cs typeface="Open Sans"/>
                <a:sym typeface="Open Sans"/>
              </a:rPr>
              <a:t>81%</a:t>
            </a:r>
            <a:endParaRPr b="0" i="0" sz="175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793790" y="4450675"/>
            <a:ext cx="3785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1,200만원</a:t>
            </a:r>
            <a:endParaRPr b="0" i="0" sz="1750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793790" y="4949666"/>
            <a:ext cx="3785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프론트엔드 및 백엔드 개발자 2인 인건비</a:t>
            </a:r>
            <a:endParaRPr b="0" i="0" sz="1750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9937790" y="223492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플랫폼/솔루션</a:t>
            </a:r>
            <a:endParaRPr b="0" i="0" sz="22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9937790" y="2725341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907C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C9907C"/>
                </a:solidFill>
                <a:latin typeface="Open Sans"/>
                <a:ea typeface="Open Sans"/>
                <a:cs typeface="Open Sans"/>
                <a:sym typeface="Open Sans"/>
              </a:rPr>
              <a:t>9%</a:t>
            </a:r>
            <a:endParaRPr b="0" i="0" sz="1750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9937790" y="3224332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165만원</a:t>
            </a:r>
            <a:endParaRPr b="0" i="0" sz="1750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9937790" y="3723323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API, 호스팅, 도메인 등</a:t>
            </a:r>
            <a:endParaRPr b="0" i="0" sz="17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9937790" y="46874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활동비</a:t>
            </a:r>
            <a:endParaRPr b="0" i="0" sz="220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9937790" y="5177909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3BDB5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B3BDB5"/>
                </a:solidFill>
                <a:latin typeface="Open Sans"/>
                <a:ea typeface="Open Sans"/>
                <a:cs typeface="Open Sans"/>
                <a:sym typeface="Open Sans"/>
              </a:rPr>
              <a:t>10%</a:t>
            </a:r>
            <a:endParaRPr b="0" i="0" sz="17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138만원</a:t>
            </a:r>
            <a:endParaRPr b="0" i="0" sz="175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9937790" y="6175891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인터뷰 인센티브, 테스트 장비</a:t>
            </a:r>
            <a:endParaRPr b="0" i="0" sz="175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인건비가 전체 예산의 대부분을 차지하며, 이는 양질의 개발 결과물을 위한 필수적인 투자입니다.</a:t>
            </a:r>
            <a:b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75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클라우드 서비스 최적화를 통해 효율적인 예산 집행을 목표로 합니다. </a:t>
            </a:r>
            <a:br>
              <a:rPr lang="en-US" sz="175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750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전문 인력과 AI 기술 활용으로 행정 효율성 극대화를 기대합니다.</a:t>
            </a:r>
            <a:endParaRPr sz="1750">
              <a:solidFill>
                <a:srgbClr val="4437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793790" y="94202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예산 구성 비율</a:t>
            </a:r>
            <a:endParaRPr b="0" i="0" sz="445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1743789" y="346126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인건비</a:t>
            </a:r>
            <a:endParaRPr b="0" i="0" sz="220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793790" y="3951684"/>
            <a:ext cx="3785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835E54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835E54"/>
                </a:solidFill>
                <a:latin typeface="Open Sans"/>
                <a:ea typeface="Open Sans"/>
                <a:cs typeface="Open Sans"/>
                <a:sym typeface="Open Sans"/>
              </a:rPr>
              <a:t>81%</a:t>
            </a:r>
            <a:endParaRPr b="0" i="0" sz="175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793790" y="4450675"/>
            <a:ext cx="3785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1,200만원</a:t>
            </a:r>
            <a:endParaRPr b="0" i="0" sz="175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793790" y="4949666"/>
            <a:ext cx="3785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프론트엔드 및 백엔드 개발자 2인 인건비</a:t>
            </a:r>
            <a:endParaRPr b="0" i="0" sz="1750" u="none" cap="none" strike="noStrike"/>
          </a:p>
        </p:txBody>
      </p:sp>
      <p:pic>
        <p:nvPicPr>
          <p:cNvPr descr="preencoded.png"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104430"/>
            <a:ext cx="4564976" cy="4564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6" name="Google Shape;1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7717" y="4174688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9937790" y="223492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플랫폼/솔루션</a:t>
            </a:r>
            <a:endParaRPr b="0" i="0" sz="22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9937790" y="2725341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9907C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C9907C"/>
                </a:solidFill>
                <a:latin typeface="Open Sans"/>
                <a:ea typeface="Open Sans"/>
                <a:cs typeface="Open Sans"/>
                <a:sym typeface="Open Sans"/>
              </a:rPr>
              <a:t>9%</a:t>
            </a:r>
            <a:endParaRPr b="0" i="0" sz="17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9937790" y="3224332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165만원</a:t>
            </a:r>
            <a:endParaRPr b="0" i="0" sz="175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9937790" y="3723323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API, 호스팅, 도메인 등</a:t>
            </a:r>
            <a:endParaRPr b="0" i="0" sz="1750" u="none" cap="none" strike="noStrike"/>
          </a:p>
        </p:txBody>
      </p:sp>
      <p:pic>
        <p:nvPicPr>
          <p:cNvPr descr="preencoded.png" id="111" name="Google Shape;11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104430"/>
            <a:ext cx="4564976" cy="4564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4326" y="2791063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9937790" y="468749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활동비</a:t>
            </a:r>
            <a:endParaRPr b="0" i="0" sz="220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9937790" y="5177909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3BDB5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B3BDB5"/>
                </a:solidFill>
                <a:latin typeface="Open Sans"/>
                <a:ea typeface="Open Sans"/>
                <a:cs typeface="Open Sans"/>
                <a:sym typeface="Open Sans"/>
              </a:rPr>
              <a:t>10%</a:t>
            </a:r>
            <a:endParaRPr b="0" i="0" sz="17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9937790" y="5676900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138만원</a:t>
            </a:r>
            <a:endParaRPr b="0" i="0" sz="17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9937790" y="6175891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인터뷰 인센티브, 테스트 장비</a:t>
            </a:r>
            <a:endParaRPr b="0" i="0" sz="1750" u="none" cap="none" strike="noStrike"/>
          </a:p>
        </p:txBody>
      </p:sp>
      <p:pic>
        <p:nvPicPr>
          <p:cNvPr descr="preencoded.png" id="117" name="Google Shape;11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104430"/>
            <a:ext cx="4564976" cy="4564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44326" y="5558314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793790" y="692455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인건비가 전체 예산의 대부분을 차지하며, 이는 양질의 개발 결과물을 위한 필수적인 투자입니다.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793790" y="237898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인건비 상세</a:t>
            </a:r>
            <a:endParaRPr b="0" i="0" sz="445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793790" y="3541395"/>
            <a:ext cx="4196358" cy="2309098"/>
          </a:xfrm>
          <a:prstGeom prst="roundRect">
            <a:avLst>
              <a:gd fmla="val 4126" name="adj"/>
            </a:avLst>
          </a:prstGeom>
          <a:solidFill>
            <a:srgbClr val="FFFCFA"/>
          </a:solidFill>
          <a:ln cap="flat" cmpd="sng" w="3047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1051084" y="37986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개발자 인건비 (2인)</a:t>
            </a:r>
            <a:endParaRPr b="0" i="0" sz="2200" u="none" cap="none" strike="noStrike"/>
          </a:p>
        </p:txBody>
      </p:sp>
      <p:sp>
        <p:nvSpPr>
          <p:cNvPr id="128" name="Google Shape;128;p17"/>
          <p:cNvSpPr/>
          <p:nvPr/>
        </p:nvSpPr>
        <p:spPr>
          <a:xfrm>
            <a:off x="1051084" y="428910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835E54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835E54"/>
                </a:solidFill>
                <a:latin typeface="Open Sans"/>
                <a:ea typeface="Open Sans"/>
                <a:cs typeface="Open Sans"/>
                <a:sym typeface="Open Sans"/>
              </a:rPr>
              <a:t>월 400만원, 3개월 총 1,200만원</a:t>
            </a:r>
            <a:endParaRPr b="0" i="0" sz="1750" u="none" cap="none" strike="noStrike"/>
          </a:p>
        </p:txBody>
      </p:sp>
      <p:sp>
        <p:nvSpPr>
          <p:cNvPr id="129" name="Google Shape;129;p17"/>
          <p:cNvSpPr/>
          <p:nvPr/>
        </p:nvSpPr>
        <p:spPr>
          <a:xfrm>
            <a:off x="1051084" y="478809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프론트엔드 개발자 1인</a:t>
            </a:r>
            <a:endParaRPr b="0" i="0" sz="1750" u="none" cap="none" strike="noStrike"/>
          </a:p>
        </p:txBody>
      </p:sp>
      <p:sp>
        <p:nvSpPr>
          <p:cNvPr id="130" name="Google Shape;130;p17"/>
          <p:cNvSpPr/>
          <p:nvPr/>
        </p:nvSpPr>
        <p:spPr>
          <a:xfrm>
            <a:off x="1051084" y="5230297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백엔드/DB 개발자 1인</a:t>
            </a:r>
            <a:endParaRPr b="0" i="0" sz="1750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5216962" y="3541395"/>
            <a:ext cx="4196358" cy="2309098"/>
          </a:xfrm>
          <a:prstGeom prst="roundRect">
            <a:avLst>
              <a:gd fmla="val 4126" name="adj"/>
            </a:avLst>
          </a:prstGeom>
          <a:solidFill>
            <a:srgbClr val="FFFCFA"/>
          </a:solidFill>
          <a:ln cap="flat" cmpd="sng" w="3047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5474256" y="37986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기획/PM 인건비</a:t>
            </a:r>
            <a:endParaRPr b="0" i="0" sz="220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5474256" y="428910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별도 비용 없음</a:t>
            </a:r>
            <a:endParaRPr b="0" i="0" sz="1750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5474256" y="478809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개발자 겸직으로 진행</a:t>
            </a:r>
            <a:endParaRPr b="0" i="0" sz="1750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5474256" y="5230297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지인 참여로 비용 절감</a:t>
            </a:r>
            <a:endParaRPr b="0" i="0" sz="175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9640133" y="3541395"/>
            <a:ext cx="4196358" cy="2309098"/>
          </a:xfrm>
          <a:prstGeom prst="roundRect">
            <a:avLst>
              <a:gd fmla="val 4126" name="adj"/>
            </a:avLst>
          </a:prstGeom>
          <a:solidFill>
            <a:srgbClr val="FFFCFA"/>
          </a:solidFill>
          <a:ln cap="flat" cmpd="sng" w="30475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9897427" y="37986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인터뷰 팀 활동비</a:t>
            </a:r>
            <a:endParaRPr b="0" i="0" sz="220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9897427" y="428910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별도 비용 없음</a:t>
            </a:r>
            <a:endParaRPr b="0" i="0" sz="175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9897427" y="4788098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청년/자원봉사자 2인 활용</a:t>
            </a:r>
            <a:endParaRPr b="0" i="0" sz="1750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9897427" y="5230297"/>
            <a:ext cx="368177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지역사회 참여 유도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661868" y="520065"/>
            <a:ext cx="4728448" cy="5909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3700"/>
              <a:buFont typeface="Crimson Pro"/>
              <a:buNone/>
            </a:pPr>
            <a:r>
              <a:rPr b="1" i="0" lang="en-US" sz="37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플랫폼 및 솔루션 비용</a:t>
            </a:r>
            <a:endParaRPr b="0" i="0" sz="3700" u="none" cap="none" strike="noStrike"/>
          </a:p>
        </p:txBody>
      </p:sp>
      <p:sp>
        <p:nvSpPr>
          <p:cNvPr id="147" name="Google Shape;147;p18"/>
          <p:cNvSpPr/>
          <p:nvPr/>
        </p:nvSpPr>
        <p:spPr>
          <a:xfrm>
            <a:off x="661868" y="1607344"/>
            <a:ext cx="7110889" cy="1683901"/>
          </a:xfrm>
          <a:prstGeom prst="roundRect">
            <a:avLst>
              <a:gd fmla="val 6516" name="adj"/>
            </a:avLst>
          </a:prstGeom>
          <a:solidFill>
            <a:srgbClr val="FFFCFA"/>
          </a:solidFill>
          <a:ln cap="flat" cmpd="sng" w="22850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639008" y="1607344"/>
            <a:ext cx="91440" cy="1683901"/>
          </a:xfrm>
          <a:prstGeom prst="roundRect">
            <a:avLst>
              <a:gd fmla="val 86875" name="adj"/>
            </a:avLst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942380" y="1819275"/>
            <a:ext cx="2466261" cy="295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850"/>
              <a:buFont typeface="Crimson Pro"/>
              <a:buNone/>
            </a:pPr>
            <a:r>
              <a:rPr b="1" i="0" lang="en-US" sz="18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AI 음성→텍스트 변환 API</a:t>
            </a:r>
            <a:endParaRPr b="0" i="0" sz="1850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942380" y="2303859"/>
            <a:ext cx="6618446" cy="302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월 20만원, 3개월 </a:t>
            </a:r>
            <a:r>
              <a:rPr b="1" i="0" lang="en-US" sz="1450" u="none" cap="none" strike="noStrike">
                <a:solidFill>
                  <a:srgbClr val="835E54"/>
                </a:solidFill>
                <a:latin typeface="Open Sans"/>
                <a:ea typeface="Open Sans"/>
                <a:cs typeface="Open Sans"/>
                <a:sym typeface="Open Sans"/>
              </a:rPr>
              <a:t>60만원</a:t>
            </a:r>
            <a:endParaRPr b="0" i="0" sz="1450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942380" y="2776657"/>
            <a:ext cx="6618446" cy="302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Google Cloud Speech-to-Text, Azure Cognitive Services 등</a:t>
            </a:r>
            <a:endParaRPr b="0" i="0" sz="14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661868" y="3480316"/>
            <a:ext cx="7110889" cy="1683901"/>
          </a:xfrm>
          <a:prstGeom prst="roundRect">
            <a:avLst>
              <a:gd fmla="val 6516" name="adj"/>
            </a:avLst>
          </a:prstGeom>
          <a:solidFill>
            <a:srgbClr val="FFFCFA"/>
          </a:solidFill>
          <a:ln cap="flat" cmpd="sng" w="22850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639008" y="3480316"/>
            <a:ext cx="91440" cy="1683901"/>
          </a:xfrm>
          <a:prstGeom prst="roundRect">
            <a:avLst>
              <a:gd fmla="val 86875" name="adj"/>
            </a:avLst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942380" y="3692247"/>
            <a:ext cx="2364224" cy="295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850"/>
              <a:buFont typeface="Crimson Pro"/>
              <a:buNone/>
            </a:pPr>
            <a:r>
              <a:rPr b="1" i="0" lang="en-US" sz="18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서버 및 DB 호스팅</a:t>
            </a:r>
            <a:endParaRPr b="0" i="0" sz="185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942380" y="4176832"/>
            <a:ext cx="6618446" cy="302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서버: 월 20만원, </a:t>
            </a:r>
            <a:r>
              <a:rPr b="1" i="0" lang="en-US" sz="1450" u="none" cap="none" strike="noStrike">
                <a:solidFill>
                  <a:srgbClr val="835E54"/>
                </a:solidFill>
                <a:latin typeface="Open Sans"/>
                <a:ea typeface="Open Sans"/>
                <a:cs typeface="Open Sans"/>
                <a:sym typeface="Open Sans"/>
              </a:rPr>
              <a:t>60만원</a:t>
            </a:r>
            <a:endParaRPr b="0" i="0" sz="145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942380" y="4649629"/>
            <a:ext cx="6618446" cy="302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DB(PostgreSQL): 월 10만원, </a:t>
            </a:r>
            <a:r>
              <a:rPr b="1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30만원</a:t>
            </a:r>
            <a:endParaRPr b="0" i="0" sz="145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661868" y="5353288"/>
            <a:ext cx="7110889" cy="1683901"/>
          </a:xfrm>
          <a:prstGeom prst="roundRect">
            <a:avLst>
              <a:gd fmla="val 6516" name="adj"/>
            </a:avLst>
          </a:prstGeom>
          <a:solidFill>
            <a:srgbClr val="FFFCFA"/>
          </a:solidFill>
          <a:ln cap="flat" cmpd="sng" w="22850">
            <a:solidFill>
              <a:srgbClr val="D1C8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639008" y="5353288"/>
            <a:ext cx="91440" cy="1683901"/>
          </a:xfrm>
          <a:prstGeom prst="roundRect">
            <a:avLst>
              <a:gd fmla="val 86875" name="adj"/>
            </a:avLst>
          </a:prstGeom>
          <a:solidFill>
            <a:srgbClr val="835E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942380" y="5565219"/>
            <a:ext cx="2364224" cy="295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850"/>
              <a:buFont typeface="Crimson Pro"/>
              <a:buNone/>
            </a:pPr>
            <a:r>
              <a:rPr b="1" i="0" lang="en-US" sz="18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이미지 호스팅 및 도메인</a:t>
            </a:r>
            <a:endParaRPr b="0" i="0" sz="185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942380" y="6049804"/>
            <a:ext cx="6618446" cy="302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이미지(Cloudinary): 월 5만원, </a:t>
            </a:r>
            <a:r>
              <a:rPr b="1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15만원</a:t>
            </a:r>
            <a:endParaRPr b="0" i="0" sz="145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942380" y="6522601"/>
            <a:ext cx="6618446" cy="302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도메인/SSL: </a:t>
            </a:r>
            <a:r>
              <a:rPr b="1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13만원</a:t>
            </a:r>
            <a:r>
              <a:rPr b="0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(3개월 총액)</a:t>
            </a:r>
            <a:endParaRPr b="0" i="0" sz="1450" u="none" cap="none" strike="noStrike"/>
          </a:p>
        </p:txBody>
      </p:sp>
      <p:pic>
        <p:nvPicPr>
          <p:cNvPr descr="preencoded.png"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1863" y="1607344"/>
            <a:ext cx="5734169" cy="57341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8241863" y="7554278"/>
            <a:ext cx="5734169" cy="605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450"/>
              <a:buFont typeface="Open Sans"/>
              <a:buNone/>
            </a:pPr>
            <a:r>
              <a:rPr b="0" i="0" lang="en-US" sz="14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클라우드 기반 서비스를 활용하여 초기 구축 비용을 최소화하고 사용량에 따라 유연하게 대응할 수 있는 인프라 구성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050"/>
              <a:buFont typeface="Crimson Pro"/>
              <a:buNone/>
            </a:pPr>
            <a:r>
              <a:rPr b="1" i="0" lang="en-US" sz="40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활동비 내역</a:t>
            </a:r>
            <a:endParaRPr b="0" i="0" sz="4050" u="none" cap="none" strike="noStrike"/>
          </a:p>
        </p:txBody>
      </p:sp>
      <p:pic>
        <p:nvPicPr>
          <p:cNvPr descr="preencoded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38" y="1752481"/>
            <a:ext cx="6342102" cy="634210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7574280" y="1726644"/>
            <a:ext cx="3651647" cy="386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907C"/>
              </a:buClr>
              <a:buSzPts val="2400"/>
              <a:buFont typeface="Crimson Pro"/>
              <a:buNone/>
            </a:pPr>
            <a:r>
              <a:rPr b="1" i="0" lang="en-US" sz="2400" u="none" cap="none" strike="noStrike">
                <a:solidFill>
                  <a:srgbClr val="C9907C"/>
                </a:solidFill>
                <a:latin typeface="Crimson Pro"/>
                <a:ea typeface="Crimson Pro"/>
                <a:cs typeface="Crimson Pro"/>
                <a:sym typeface="Crimson Pro"/>
              </a:rPr>
              <a:t>인터뷰 감사 선물 및 인센티브</a:t>
            </a:r>
            <a:endParaRPr b="0" i="0" sz="2400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7574280" y="2319338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인터뷰 참여자 25명 기준</a:t>
            </a:r>
            <a:endParaRPr b="0" i="0" sz="1600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7574280" y="2834759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참여자당 약 1만원 상당의 감사 선물</a:t>
            </a:r>
            <a:endParaRPr b="0" i="0" sz="1600" u="none" cap="none" strike="noStrike"/>
          </a:p>
        </p:txBody>
      </p:sp>
      <p:sp>
        <p:nvSpPr>
          <p:cNvPr id="174" name="Google Shape;174;p19"/>
          <p:cNvSpPr/>
          <p:nvPr/>
        </p:nvSpPr>
        <p:spPr>
          <a:xfrm>
            <a:off x="7574280" y="3350181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3개월 총 </a:t>
            </a:r>
            <a:r>
              <a:rPr b="1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75만원</a:t>
            </a: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 소요 예상</a:t>
            </a:r>
            <a:endParaRPr b="0" i="0" sz="1600" u="none" cap="none" strike="noStrike"/>
          </a:p>
        </p:txBody>
      </p:sp>
      <p:sp>
        <p:nvSpPr>
          <p:cNvPr id="175" name="Google Shape;175;p19"/>
          <p:cNvSpPr/>
          <p:nvPr/>
        </p:nvSpPr>
        <p:spPr>
          <a:xfrm>
            <a:off x="7574280" y="3886200"/>
            <a:ext cx="3093006" cy="386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9907C"/>
              </a:buClr>
              <a:buSzPts val="2400"/>
              <a:buFont typeface="Crimson Pro"/>
              <a:buNone/>
            </a:pPr>
            <a:r>
              <a:rPr b="1" i="0" lang="en-US" sz="2400" u="none" cap="none" strike="noStrike">
                <a:solidFill>
                  <a:srgbClr val="C9907C"/>
                </a:solidFill>
                <a:latin typeface="Crimson Pro"/>
                <a:ea typeface="Crimson Pro"/>
                <a:cs typeface="Crimson Pro"/>
                <a:sym typeface="Crimson Pro"/>
              </a:rPr>
              <a:t>테스트 장비 및 소모품</a:t>
            </a:r>
            <a:endParaRPr b="0" i="0" sz="2400" u="none" cap="none" strike="noStrike"/>
          </a:p>
        </p:txBody>
      </p:sp>
      <p:sp>
        <p:nvSpPr>
          <p:cNvPr id="176" name="Google Shape;176;p19"/>
          <p:cNvSpPr/>
          <p:nvPr/>
        </p:nvSpPr>
        <p:spPr>
          <a:xfrm>
            <a:off x="7574280" y="4478893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월 10만원, 3개월 총 </a:t>
            </a:r>
            <a:r>
              <a:rPr b="1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30만원</a:t>
            </a:r>
            <a:endParaRPr b="0" i="0" sz="16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7574280" y="4994315"/>
            <a:ext cx="6342102" cy="329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600"/>
              <a:buFont typeface="Open Sans"/>
              <a:buNone/>
            </a:pPr>
            <a:r>
              <a:rPr b="0" i="0" lang="en-US" sz="160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• 현장 테스트용 기기 및 필요 소모품 구매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/>
          <p:nvPr/>
        </p:nvSpPr>
        <p:spPr>
          <a:xfrm>
            <a:off x="793790" y="181403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450"/>
              <a:buFont typeface="Crimson Pro"/>
              <a:buNone/>
            </a:pPr>
            <a:r>
              <a:rPr b="1" i="0" lang="en-US" sz="44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비용 절감 및 효율화 제안</a:t>
            </a:r>
            <a:endParaRPr b="0" i="0" sz="4450" u="none" cap="none" strike="noStrike"/>
          </a:p>
        </p:txBody>
      </p:sp>
      <p:pic>
        <p:nvPicPr>
          <p:cNvPr descr="preencoded.png" id="184" name="Google Shape;1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976443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/>
          <p:nvPr/>
        </p:nvSpPr>
        <p:spPr>
          <a:xfrm>
            <a:off x="1020604" y="41105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인력 운영 최적화</a:t>
            </a:r>
            <a:endParaRPr b="0" i="0" sz="2200" u="none" cap="none" strike="noStrike"/>
          </a:p>
        </p:txBody>
      </p:sp>
      <p:sp>
        <p:nvSpPr>
          <p:cNvPr id="186" name="Google Shape;186;p20"/>
          <p:cNvSpPr/>
          <p:nvPr/>
        </p:nvSpPr>
        <p:spPr>
          <a:xfrm>
            <a:off x="1020604" y="4600932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기획/PM 역할을 개발자가 겸직하여 별도 인건비 없음</a:t>
            </a:r>
            <a:endParaRPr b="0" i="0" sz="1750" u="none" cap="none" strike="noStrike"/>
          </a:p>
        </p:txBody>
      </p:sp>
      <p:sp>
        <p:nvSpPr>
          <p:cNvPr id="187" name="Google Shape;187;p20"/>
          <p:cNvSpPr/>
          <p:nvPr/>
        </p:nvSpPr>
        <p:spPr>
          <a:xfrm>
            <a:off x="1020604" y="5462826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청년 및 자원봉사자를 인터뷰 팀으로 활용해 인건비 절감</a:t>
            </a:r>
            <a:endParaRPr b="0" i="0" sz="1750" u="none" cap="none" strike="noStrike"/>
          </a:p>
        </p:txBody>
      </p:sp>
      <p:pic>
        <p:nvPicPr>
          <p:cNvPr descr="preencoded.png" id="188" name="Google Shape;18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976443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/>
          <p:nvPr/>
        </p:nvSpPr>
        <p:spPr>
          <a:xfrm>
            <a:off x="5368171" y="41105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클라우드 최적화</a:t>
            </a:r>
            <a:endParaRPr b="0" i="0" sz="2200" u="none" cap="none" strike="noStrike"/>
          </a:p>
        </p:txBody>
      </p:sp>
      <p:sp>
        <p:nvSpPr>
          <p:cNvPr id="190" name="Google Shape;190;p20"/>
          <p:cNvSpPr/>
          <p:nvPr/>
        </p:nvSpPr>
        <p:spPr>
          <a:xfrm>
            <a:off x="5368171" y="4600932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API 및 호스팅 서비스 사용량 실시간 모니터링</a:t>
            </a:r>
            <a:endParaRPr b="0" i="0" sz="1750" u="none" cap="none" strike="noStrike"/>
          </a:p>
        </p:txBody>
      </p:sp>
      <p:sp>
        <p:nvSpPr>
          <p:cNvPr id="191" name="Google Shape;191;p20"/>
          <p:cNvSpPr/>
          <p:nvPr/>
        </p:nvSpPr>
        <p:spPr>
          <a:xfrm>
            <a:off x="5368171" y="5462826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필요한 만큼만 사용하는 종량제 방식으로 비용 효율화</a:t>
            </a:r>
            <a:endParaRPr b="0" i="0" sz="1750" u="none" cap="none" strike="noStrike"/>
          </a:p>
        </p:txBody>
      </p:sp>
      <p:pic>
        <p:nvPicPr>
          <p:cNvPr descr="preencoded.png" id="192" name="Google Shape;19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976443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9715738" y="41105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2200"/>
              <a:buFont typeface="Crimson Pro"/>
              <a:buNone/>
            </a:pPr>
            <a:r>
              <a:rPr b="1" i="0" lang="en-US" sz="220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지속적 개선</a:t>
            </a:r>
            <a:endParaRPr b="0" i="0" sz="2200" u="none" cap="none" strike="noStrike"/>
          </a:p>
        </p:txBody>
      </p:sp>
      <p:sp>
        <p:nvSpPr>
          <p:cNvPr id="194" name="Google Shape;194;p20"/>
          <p:cNvSpPr/>
          <p:nvPr/>
        </p:nvSpPr>
        <p:spPr>
          <a:xfrm>
            <a:off x="9715738" y="4600932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매월 예산 사용 현황 분석 및 개선점 도출</a:t>
            </a:r>
            <a:endParaRPr b="0" i="0" sz="1750" u="none" cap="none" strike="noStrike"/>
          </a:p>
        </p:txBody>
      </p:sp>
      <p:sp>
        <p:nvSpPr>
          <p:cNvPr id="195" name="Google Shape;195;p20"/>
          <p:cNvSpPr/>
          <p:nvPr/>
        </p:nvSpPr>
        <p:spPr>
          <a:xfrm>
            <a:off x="9715738" y="5099923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불필요한 비용 요소 지속적 발굴 및 제거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778669" y="611862"/>
            <a:ext cx="5562481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4350"/>
              <a:buFont typeface="Crimson Pro"/>
              <a:buNone/>
            </a:pPr>
            <a:r>
              <a:rPr b="1" i="0" lang="en-US" sz="4350" u="none" cap="none" strike="noStrike">
                <a:solidFill>
                  <a:srgbClr val="443728"/>
                </a:solidFill>
                <a:latin typeface="Crimson Pro"/>
                <a:ea typeface="Crimson Pro"/>
                <a:cs typeface="Crimson Pro"/>
                <a:sym typeface="Crimson Pro"/>
              </a:rPr>
              <a:t>기대 효과</a:t>
            </a:r>
            <a:endParaRPr b="0" i="0" sz="4350" u="none" cap="none" strike="noStrike"/>
          </a:p>
        </p:txBody>
      </p:sp>
      <p:pic>
        <p:nvPicPr>
          <p:cNvPr descr="preencoded.png" id="202" name="Google Shape;2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669" y="1891189"/>
            <a:ext cx="3950494" cy="3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/>
          <p:nvPr/>
        </p:nvSpPr>
        <p:spPr>
          <a:xfrm>
            <a:off x="778669" y="6091952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835E54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835E54"/>
                </a:solidFill>
                <a:latin typeface="Crimson Pro"/>
                <a:ea typeface="Crimson Pro"/>
                <a:cs typeface="Crimson Pro"/>
                <a:sym typeface="Crimson Pro"/>
              </a:rPr>
              <a:t>안정적 개발 인력</a:t>
            </a:r>
            <a:endParaRPr b="0" i="0" sz="2150" u="none" cap="none" strike="noStrike"/>
          </a:p>
        </p:txBody>
      </p:sp>
      <p:sp>
        <p:nvSpPr>
          <p:cNvPr id="204" name="Google Shape;204;p21"/>
          <p:cNvSpPr/>
          <p:nvPr/>
        </p:nvSpPr>
        <p:spPr>
          <a:xfrm>
            <a:off x="778669" y="6662023"/>
            <a:ext cx="3950494" cy="711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전문 개발자 확보로 프로젝트 품질 보장 및 안정적 운영 가능</a:t>
            </a:r>
            <a:endParaRPr b="0" i="0" sz="1750" u="none" cap="none" strike="noStrike"/>
          </a:p>
        </p:txBody>
      </p:sp>
      <p:pic>
        <p:nvPicPr>
          <p:cNvPr descr="preencoded.png" id="205" name="Google Shape;20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9469" y="1891189"/>
            <a:ext cx="3950494" cy="3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1"/>
          <p:cNvSpPr/>
          <p:nvPr/>
        </p:nvSpPr>
        <p:spPr>
          <a:xfrm>
            <a:off x="5279469" y="6091952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9907C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C9907C"/>
                </a:solidFill>
                <a:latin typeface="Crimson Pro"/>
                <a:ea typeface="Crimson Pro"/>
                <a:cs typeface="Crimson Pro"/>
                <a:sym typeface="Crimson Pro"/>
              </a:rPr>
              <a:t>최신 AI 기술 활용</a:t>
            </a:r>
            <a:endParaRPr b="0" i="0" sz="2150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5279469" y="6662023"/>
            <a:ext cx="3950494" cy="711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음성인식 기술을 통한 업무 자동화로 행정 효율성 극대화</a:t>
            </a:r>
            <a:endParaRPr b="0" i="0" sz="1750" u="none" cap="none" strike="noStrike"/>
          </a:p>
        </p:txBody>
      </p:sp>
      <p:pic>
        <p:nvPicPr>
          <p:cNvPr descr="preencoded.png" id="208" name="Google Shape;20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0270" y="1891189"/>
            <a:ext cx="4086582" cy="4086582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/>
          <p:nvPr/>
        </p:nvSpPr>
        <p:spPr>
          <a:xfrm>
            <a:off x="9780270" y="6228040"/>
            <a:ext cx="2781181" cy="347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B3BDB5"/>
              </a:buClr>
              <a:buSzPts val="2150"/>
              <a:buFont typeface="Crimson Pro"/>
              <a:buNone/>
            </a:pPr>
            <a:r>
              <a:rPr b="1" i="0" lang="en-US" sz="2150" u="none" cap="none" strike="noStrike">
                <a:solidFill>
                  <a:srgbClr val="B3BDB5"/>
                </a:solidFill>
                <a:latin typeface="Crimson Pro"/>
                <a:ea typeface="Crimson Pro"/>
                <a:cs typeface="Crimson Pro"/>
                <a:sym typeface="Crimson Pro"/>
              </a:rPr>
              <a:t>합리적 예산 운영</a:t>
            </a:r>
            <a:endParaRPr b="0" i="0" sz="2150" u="none" cap="none" strike="noStrike"/>
          </a:p>
        </p:txBody>
      </p:sp>
      <p:sp>
        <p:nvSpPr>
          <p:cNvPr id="210" name="Google Shape;210;p21"/>
          <p:cNvSpPr/>
          <p:nvPr/>
        </p:nvSpPr>
        <p:spPr>
          <a:xfrm>
            <a:off x="9780270" y="6798112"/>
            <a:ext cx="4086582" cy="711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3728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443728"/>
                </a:solidFill>
                <a:latin typeface="Open Sans"/>
                <a:ea typeface="Open Sans"/>
                <a:cs typeface="Open Sans"/>
                <a:sym typeface="Open Sans"/>
              </a:rPr>
              <a:t>필수 요소에 집중 투자하고 낭비 요소를 제거한 효율적 예산 구성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